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0" r:id="rId3"/>
    <p:sldId id="259" r:id="rId4"/>
    <p:sldId id="608" r:id="rId5"/>
    <p:sldId id="503" r:id="rId7"/>
    <p:sldId id="502" r:id="rId8"/>
    <p:sldId id="600" r:id="rId9"/>
    <p:sldId id="321" r:id="rId10"/>
    <p:sldId id="344" r:id="rId11"/>
    <p:sldId id="638" r:id="rId12"/>
    <p:sldId id="662" r:id="rId13"/>
    <p:sldId id="640" r:id="rId14"/>
    <p:sldId id="641" r:id="rId15"/>
    <p:sldId id="643" r:id="rId16"/>
    <p:sldId id="647" r:id="rId17"/>
    <p:sldId id="644" r:id="rId18"/>
    <p:sldId id="645" r:id="rId19"/>
    <p:sldId id="646" r:id="rId20"/>
    <p:sldId id="649" r:id="rId21"/>
    <p:sldId id="648" r:id="rId22"/>
    <p:sldId id="661" r:id="rId23"/>
    <p:sldId id="650" r:id="rId24"/>
    <p:sldId id="651" r:id="rId25"/>
    <p:sldId id="655" r:id="rId26"/>
    <p:sldId id="654" r:id="rId27"/>
    <p:sldId id="656" r:id="rId28"/>
    <p:sldId id="657" r:id="rId29"/>
    <p:sldId id="6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 zhonglin" initials="s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95"/>
    <a:srgbClr val="0EAE9F"/>
    <a:srgbClr val="08B4B0"/>
    <a:srgbClr val="5268A5"/>
    <a:srgbClr val="FDEFE8"/>
    <a:srgbClr val="41719C"/>
    <a:srgbClr val="D1FEFF"/>
    <a:srgbClr val="CFFDFF"/>
    <a:srgbClr val="FEFFFE"/>
    <a:srgbClr val="FE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 snapToObjects="1">
      <p:cViewPr>
        <p:scale>
          <a:sx n="75" d="100"/>
          <a:sy n="75" d="100"/>
        </p:scale>
        <p:origin x="-516" y="-4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4006" cy="54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288C-8E1E-477D-B373-B600FBEA01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972E-EC4D-47CA-B2D0-771EDE6B14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7972E-EC4D-47CA-B2D0-771EDE6B14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985647" y="6423029"/>
            <a:ext cx="2743200" cy="365125"/>
          </a:xfrm>
          <a:prstGeom prst="rect">
            <a:avLst/>
          </a:prstGeom>
        </p:spPr>
        <p:txBody>
          <a:bodyPr/>
          <a:lstStyle/>
          <a:p>
            <a:fld id="{8063C1DE-F0BD-4907-8E07-A4CF4D5D85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0"/>
          <p:cNvSpPr txBox="1">
            <a:spLocks noChangeArrowheads="1"/>
          </p:cNvSpPr>
          <p:nvPr userDrawn="1"/>
        </p:nvSpPr>
        <p:spPr bwMode="auto">
          <a:xfrm>
            <a:off x="431803" y="6569079"/>
            <a:ext cx="2207847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000">
                <a:solidFill>
                  <a:srgbClr val="4D4D4D"/>
                </a:solidFill>
                <a:latin typeface="Arial" panose="020B0604020202020204" pitchFamily="34" charset="0"/>
                <a:ea typeface="PMingLiU" panose="02020500000000000000" charset="-120"/>
                <a:cs typeface="Arial" panose="020B0604020202020204" pitchFamily="34" charset="0"/>
              </a:rPr>
              <a:t>Delta Confidential</a:t>
            </a:r>
            <a:endParaRPr lang="zh-TW" altLang="en-US" sz="1000">
              <a:solidFill>
                <a:srgbClr val="4D4D4D"/>
              </a:solidFill>
              <a:latin typeface="Arial" panose="020B0604020202020204" pitchFamily="34" charset="0"/>
              <a:ea typeface="PMingLiU" panose="02020500000000000000" charset="-120"/>
              <a:cs typeface="Arial" panose="020B0604020202020204" pitchFamily="34" charset="0"/>
            </a:endParaRPr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78487" y="1412776"/>
            <a:ext cx="10989528" cy="4680520"/>
          </a:xfrm>
        </p:spPr>
        <p:txBody>
          <a:bodyPr>
            <a:normAutofit/>
          </a:bodyPr>
          <a:lstStyle>
            <a:lvl1pPr marL="285750" indent="-285750">
              <a:lnSpc>
                <a:spcPts val="18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ctrTitle"/>
          </p:nvPr>
        </p:nvSpPr>
        <p:spPr>
          <a:xfrm>
            <a:off x="3082741" y="332656"/>
            <a:ext cx="8596648" cy="1224136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rgbClr val="0087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4847493" y="6308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359091-666A-4910-9DCF-8BBD9CF959E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2F2E-42C2-44E5-AA84-5FA9190EA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12"/>
          <p:cNvSpPr>
            <a:spLocks noChangeArrowheads="1"/>
          </p:cNvSpPr>
          <p:nvPr userDrawn="1"/>
        </p:nvSpPr>
        <p:spPr bwMode="auto">
          <a:xfrm>
            <a:off x="10477500" y="6357938"/>
            <a:ext cx="1714500" cy="500062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10"/>
          <p:cNvSpPr>
            <a:spLocks noChangeArrowheads="1"/>
          </p:cNvSpPr>
          <p:nvPr userDrawn="1"/>
        </p:nvSpPr>
        <p:spPr bwMode="auto">
          <a:xfrm>
            <a:off x="0" y="6357938"/>
            <a:ext cx="10382250" cy="500062"/>
          </a:xfrm>
          <a:prstGeom prst="rect">
            <a:avLst/>
          </a:prstGeom>
          <a:solidFill>
            <a:srgbClr val="8AC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直接连接符 7"/>
          <p:cNvSpPr>
            <a:spLocks noChangeShapeType="1"/>
          </p:cNvSpPr>
          <p:nvPr userDrawn="1"/>
        </p:nvSpPr>
        <p:spPr bwMode="auto">
          <a:xfrm flipV="1">
            <a:off x="10953750" y="355600"/>
            <a:ext cx="123825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9"/>
          <p:cNvSpPr>
            <a:spLocks noChangeShapeType="1"/>
          </p:cNvSpPr>
          <p:nvPr userDrawn="1"/>
        </p:nvSpPr>
        <p:spPr bwMode="auto">
          <a:xfrm>
            <a:off x="0" y="355600"/>
            <a:ext cx="8667750" cy="1588"/>
          </a:xfrm>
          <a:prstGeom prst="line">
            <a:avLst/>
          </a:prstGeom>
          <a:noFill/>
          <a:ln w="38100">
            <a:solidFill>
              <a:srgbClr val="8AC6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图片 10" descr="LOGO英文上下.tif"/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7463" y="138113"/>
            <a:ext cx="18065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>
            <a:spLocks noChangeArrowheads="1"/>
          </p:cNvSpPr>
          <p:nvPr userDrawn="1"/>
        </p:nvSpPr>
        <p:spPr bwMode="auto">
          <a:xfrm>
            <a:off x="3657600" y="6442075"/>
            <a:ext cx="1028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>
                <a:solidFill>
                  <a:schemeClr val="bg1"/>
                </a:solidFill>
              </a:rPr>
              <a:t>We are offering reliability ,accuracy and efficiency</a:t>
            </a:r>
            <a:endParaRPr lang="zh-CN" altLang="zh-CN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204000" cy="63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直接连接符 7"/>
          <p:cNvSpPr>
            <a:spLocks noChangeShapeType="1"/>
          </p:cNvSpPr>
          <p:nvPr/>
        </p:nvSpPr>
        <p:spPr bwMode="auto">
          <a:xfrm flipV="1">
            <a:off x="10953750" y="355600"/>
            <a:ext cx="123825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9"/>
          <p:cNvSpPr>
            <a:spLocks noChangeShapeType="1"/>
          </p:cNvSpPr>
          <p:nvPr/>
        </p:nvSpPr>
        <p:spPr bwMode="auto">
          <a:xfrm>
            <a:off x="1" y="355600"/>
            <a:ext cx="8667750" cy="1588"/>
          </a:xfrm>
          <a:prstGeom prst="line">
            <a:avLst/>
          </a:prstGeom>
          <a:noFill/>
          <a:ln w="38100">
            <a:solidFill>
              <a:srgbClr val="8AC6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14" descr="LOGO英文上下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138115"/>
            <a:ext cx="18065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0" y="6357938"/>
            <a:ext cx="10382250" cy="500062"/>
          </a:xfrm>
          <a:prstGeom prst="rect">
            <a:avLst/>
          </a:prstGeom>
          <a:solidFill>
            <a:srgbClr val="8AC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TextBox 11"/>
          <p:cNvSpPr>
            <a:spLocks noChangeArrowheads="1"/>
          </p:cNvSpPr>
          <p:nvPr/>
        </p:nvSpPr>
        <p:spPr bwMode="auto">
          <a:xfrm>
            <a:off x="3657600" y="6442077"/>
            <a:ext cx="10287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>
                <a:solidFill>
                  <a:schemeClr val="bg1"/>
                </a:solidFill>
              </a:rPr>
              <a:t>We are offering reliability ,accuracy and efficiency</a:t>
            </a:r>
            <a:endParaRPr lang="zh-CN" altLang="zh-CN" sz="1400" dirty="0">
              <a:solidFill>
                <a:schemeClr val="bg1"/>
              </a:solidFill>
            </a:endParaRPr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10477501" y="6357938"/>
            <a:ext cx="1714500" cy="500062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882064" y="6429375"/>
            <a:ext cx="3309937" cy="0"/>
          </a:xfrm>
          <a:prstGeom prst="line">
            <a:avLst/>
          </a:prstGeom>
          <a:ln w="38100">
            <a:solidFill>
              <a:srgbClr val="009B9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23"/>
          <p:cNvSpPr txBox="1"/>
          <p:nvPr/>
        </p:nvSpPr>
        <p:spPr>
          <a:xfrm>
            <a:off x="8281035" y="6518594"/>
            <a:ext cx="2272463" cy="229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南京埃斯顿自动化股份有限公司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10553700" y="6486525"/>
            <a:ext cx="18573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http://www.estun.com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" y="6429375"/>
            <a:ext cx="8810625" cy="15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2064" y="2710180"/>
            <a:ext cx="12203999" cy="1295400"/>
          </a:xfrm>
          <a:prstGeom prst="rect">
            <a:avLst/>
          </a:prstGeom>
          <a:solidFill>
            <a:srgbClr val="008B95">
              <a:alpha val="69000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ESTUN Servo Troubleshooting</a:t>
            </a:r>
            <a:endParaRPr lang="zh-CN" altLang="en-US" sz="44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ESTUN Overseas Dep.</a:t>
            </a:r>
            <a:r>
              <a:rPr lang="zh-CN" altLang="en-US" sz="20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2020/3</a:t>
            </a:r>
            <a:endParaRPr lang="zh-CN" altLang="en-US" sz="20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C1DE-F0BD-4907-8E07-A4CF4D5D85CE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2"/>
          <p:cNvSpPr txBox="1"/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B24780-7EC7-46F7-AF20-D69C4D3D7DC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17358" y="778012"/>
            <a:ext cx="8229600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 smtClean="0"/>
              <a:t>Procedures for Fn014/Fn012</a:t>
            </a:r>
            <a:endParaRPr lang="zh-CN" altLang="en-US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Fn014:</a:t>
            </a:r>
            <a:endParaRPr lang="en-US" altLang="zh-CN" sz="1800" dirty="0" smtClean="0">
              <a:latin typeface="+mj-lt"/>
            </a:endParaRPr>
          </a:p>
          <a:p>
            <a:pPr marL="342900" indent="-342900">
              <a:lnSpc>
                <a:spcPct val="80000"/>
              </a:lnSpc>
              <a:buAutoNum type="arabicParenR"/>
            </a:pPr>
            <a:r>
              <a:rPr lang="en-US" altLang="zh-CN" sz="1800" dirty="0" smtClean="0">
                <a:latin typeface="+mj-lt"/>
              </a:rPr>
              <a:t>Be sure the setting values of Pn005.3 and Pn840 are correct according to the model of motor.</a:t>
            </a:r>
            <a:endParaRPr lang="en-US" altLang="zh-CN" sz="1800" dirty="0" smtClean="0">
              <a:latin typeface="+mj-lt"/>
            </a:endParaRPr>
          </a:p>
          <a:p>
            <a:pPr marL="342900" indent="-342900">
              <a:lnSpc>
                <a:spcPct val="80000"/>
              </a:lnSpc>
              <a:buAutoNum type="arabicParenR"/>
            </a:pPr>
            <a:r>
              <a:rPr lang="en-US" altLang="zh-CN" sz="1800" dirty="0">
                <a:latin typeface="+mj-lt"/>
              </a:rPr>
              <a:t>Go to utility function mode Fn007,press the enter key. Then press INC key once and then DEC key twice and press INC key again. </a:t>
            </a:r>
            <a:r>
              <a:rPr lang="en-US" altLang="zh-CN" sz="1800" dirty="0" smtClean="0">
                <a:latin typeface="+mj-lt"/>
              </a:rPr>
              <a:t>To unlock Fn014.</a:t>
            </a:r>
            <a:endParaRPr lang="en-US" altLang="zh-CN" sz="1800" dirty="0" smtClean="0">
              <a:latin typeface="+mj-lt"/>
            </a:endParaRPr>
          </a:p>
          <a:p>
            <a:pPr marL="342900" indent="-342900">
              <a:lnSpc>
                <a:spcPct val="80000"/>
              </a:lnSpc>
              <a:buAutoNum type="arabicParenR"/>
            </a:pPr>
            <a:r>
              <a:rPr lang="en-US" altLang="zh-CN" sz="1800" dirty="0" smtClean="0">
                <a:latin typeface="+mj-lt"/>
              </a:rPr>
              <a:t>Enter Fn014,”LOAD” will be displayed, pressing </a:t>
            </a:r>
            <a:r>
              <a:rPr lang="en-US" altLang="zh-CN" sz="1800" dirty="0">
                <a:latin typeface="+mj-lt"/>
              </a:rPr>
              <a:t>the "ENTER" key and hold it , After it shows "</a:t>
            </a:r>
            <a:r>
              <a:rPr lang="en-US" altLang="zh-CN" sz="1800" dirty="0" smtClean="0">
                <a:latin typeface="+mj-lt"/>
              </a:rPr>
              <a:t>done“. Restart the servo then operation Fn012 can be done.</a:t>
            </a:r>
            <a:endParaRPr lang="en-US" altLang="zh-CN" sz="1800" dirty="0" smtClean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Fn012:</a:t>
            </a:r>
            <a:endParaRPr lang="en-US" altLang="zh-CN" sz="1800" dirty="0" smtClean="0">
              <a:latin typeface="+mj-lt"/>
            </a:endParaRPr>
          </a:p>
          <a:p>
            <a:pPr marL="342900" indent="-342900">
              <a:lnSpc>
                <a:spcPct val="80000"/>
              </a:lnSpc>
              <a:buAutoNum type="arabicParenR"/>
            </a:pPr>
            <a:r>
              <a:rPr lang="en-US" altLang="zh-CN" sz="1800" dirty="0" smtClean="0">
                <a:latin typeface="+mj-lt"/>
              </a:rPr>
              <a:t>Go </a:t>
            </a:r>
            <a:r>
              <a:rPr lang="en-US" altLang="zh-CN" sz="1800" dirty="0">
                <a:latin typeface="+mj-lt"/>
              </a:rPr>
              <a:t>to utility function mode Fn007,press the enter key. Then press INC key once and then DEC key twice and press INC key </a:t>
            </a:r>
            <a:r>
              <a:rPr lang="en-US" altLang="zh-CN" sz="1800" dirty="0" smtClean="0">
                <a:latin typeface="+mj-lt"/>
              </a:rPr>
              <a:t>again. To unlock Fn012.</a:t>
            </a:r>
            <a:endParaRPr lang="en-US" altLang="zh-CN" sz="1800" dirty="0" smtClean="0">
              <a:latin typeface="+mj-lt"/>
            </a:endParaRPr>
          </a:p>
          <a:p>
            <a:pPr marL="342900" indent="-342900">
              <a:lnSpc>
                <a:spcPct val="80000"/>
              </a:lnSpc>
              <a:buAutoNum type="arabicParenR"/>
            </a:pPr>
            <a:r>
              <a:rPr lang="en-US" altLang="zh-CN" sz="1800" dirty="0" smtClean="0">
                <a:latin typeface="+mj-lt"/>
              </a:rPr>
              <a:t>Before start operation Fn012,making </a:t>
            </a:r>
            <a:r>
              <a:rPr lang="en-US" altLang="zh-CN" sz="1800" dirty="0">
                <a:latin typeface="+mj-lt"/>
              </a:rPr>
              <a:t>sure there is no alarm on servo's </a:t>
            </a:r>
            <a:r>
              <a:rPr lang="en-US" altLang="zh-CN" sz="1800" dirty="0" smtClean="0">
                <a:latin typeface="+mj-lt"/>
              </a:rPr>
              <a:t>LED display, alarm </a:t>
            </a:r>
            <a:r>
              <a:rPr lang="en-US" altLang="zh-CN" sz="1800" dirty="0">
                <a:latin typeface="+mj-lt"/>
              </a:rPr>
              <a:t>can be cleared by pressing "ENTER" </a:t>
            </a:r>
            <a:r>
              <a:rPr lang="en-US" altLang="zh-CN" sz="1800" dirty="0" smtClean="0">
                <a:latin typeface="+mj-lt"/>
              </a:rPr>
              <a:t>key;</a:t>
            </a:r>
            <a:endParaRPr lang="en-US" altLang="zh-CN" sz="1800" dirty="0" smtClean="0">
              <a:latin typeface="+mj-lt"/>
            </a:endParaRPr>
          </a:p>
          <a:p>
            <a:pPr marL="342900" indent="-342900">
              <a:lnSpc>
                <a:spcPct val="80000"/>
              </a:lnSpc>
              <a:buAutoNum type="arabicParenR"/>
            </a:pPr>
            <a:r>
              <a:rPr lang="en-US" altLang="zh-CN" sz="1800" dirty="0" smtClean="0">
                <a:latin typeface="+mj-lt"/>
              </a:rPr>
              <a:t>Go </a:t>
            </a:r>
            <a:r>
              <a:rPr lang="en-US" altLang="zh-CN" sz="1800" dirty="0">
                <a:latin typeface="+mj-lt"/>
              </a:rPr>
              <a:t>to Fn012 and press the enter key, "</a:t>
            </a:r>
            <a:r>
              <a:rPr lang="en-US" altLang="zh-CN" sz="1800" dirty="0" smtClean="0">
                <a:latin typeface="+mj-lt"/>
              </a:rPr>
              <a:t>PHASE“ will be displayed. Pressing </a:t>
            </a:r>
            <a:r>
              <a:rPr lang="en-US" altLang="zh-CN" sz="1800" dirty="0">
                <a:latin typeface="+mj-lt"/>
              </a:rPr>
              <a:t>MODE key (After </a:t>
            </a:r>
            <a:r>
              <a:rPr lang="en-US" altLang="zh-CN" sz="1800" dirty="0" smtClean="0">
                <a:latin typeface="+mj-lt"/>
              </a:rPr>
              <a:t>pressed </a:t>
            </a:r>
            <a:r>
              <a:rPr lang="en-US" altLang="zh-CN" sz="1800" dirty="0">
                <a:latin typeface="+mj-lt"/>
              </a:rPr>
              <a:t>the "Mode" </a:t>
            </a:r>
            <a:r>
              <a:rPr lang="en-US" altLang="zh-CN" sz="1800" dirty="0" smtClean="0">
                <a:latin typeface="+mj-lt"/>
              </a:rPr>
              <a:t>key , a changing number will be displayed on the </a:t>
            </a:r>
            <a:r>
              <a:rPr lang="en-US" altLang="zh-CN" sz="1800" dirty="0">
                <a:latin typeface="+mj-lt"/>
              </a:rPr>
              <a:t>LED </a:t>
            </a:r>
            <a:r>
              <a:rPr lang="en-US" altLang="zh-CN" sz="1800" dirty="0" smtClean="0">
                <a:latin typeface="+mj-lt"/>
              </a:rPr>
              <a:t>during </a:t>
            </a:r>
            <a:r>
              <a:rPr lang="en-US" altLang="zh-CN" sz="1800" dirty="0">
                <a:latin typeface="+mj-lt"/>
              </a:rPr>
              <a:t>that time ),wait for a moment then </a:t>
            </a:r>
            <a:r>
              <a:rPr lang="en-US" altLang="zh-CN" sz="1800" dirty="0" smtClean="0">
                <a:latin typeface="+mj-lt"/>
              </a:rPr>
              <a:t>servo will </a:t>
            </a:r>
            <a:r>
              <a:rPr lang="en-US" altLang="zh-CN" sz="1800" dirty="0">
                <a:latin typeface="+mj-lt"/>
              </a:rPr>
              <a:t>display a </a:t>
            </a:r>
            <a:r>
              <a:rPr lang="en-US" altLang="zh-CN" sz="1800" dirty="0" smtClean="0">
                <a:latin typeface="+mj-lt"/>
              </a:rPr>
              <a:t>stable number. After this stable number displayed, press </a:t>
            </a:r>
            <a:r>
              <a:rPr lang="en-US" altLang="zh-CN" sz="1800" dirty="0">
                <a:latin typeface="+mj-lt"/>
              </a:rPr>
              <a:t>the INC key to save the PHASE </a:t>
            </a:r>
            <a:r>
              <a:rPr lang="en-US" altLang="zh-CN" sz="1800" dirty="0" smtClean="0">
                <a:latin typeface="+mj-lt"/>
              </a:rPr>
              <a:t>angle(LED </a:t>
            </a:r>
            <a:r>
              <a:rPr lang="en-US" altLang="zh-CN" sz="1800" dirty="0">
                <a:latin typeface="+mj-lt"/>
              </a:rPr>
              <a:t>will </a:t>
            </a:r>
            <a:r>
              <a:rPr lang="en-US" altLang="zh-CN" sz="1800" dirty="0" smtClean="0">
                <a:latin typeface="+mj-lt"/>
              </a:rPr>
              <a:t>show </a:t>
            </a:r>
            <a:r>
              <a:rPr lang="en-US" altLang="zh-CN" sz="1800" dirty="0">
                <a:latin typeface="+mj-lt"/>
              </a:rPr>
              <a:t>"-----", After showing </a:t>
            </a:r>
            <a:r>
              <a:rPr lang="en-US" altLang="zh-CN" sz="1800" dirty="0" smtClean="0">
                <a:latin typeface="+mj-lt"/>
              </a:rPr>
              <a:t>that, the </a:t>
            </a:r>
            <a:r>
              <a:rPr lang="en-US" altLang="zh-CN" sz="1800" dirty="0">
                <a:latin typeface="+mj-lt"/>
              </a:rPr>
              <a:t>operation is done).        </a:t>
            </a:r>
            <a:endParaRPr lang="en-US" altLang="zh-CN" sz="1800" dirty="0">
              <a:latin typeface="+mj-lt"/>
            </a:endParaRPr>
          </a:p>
          <a:p>
            <a:pPr marL="342900" indent="-342900">
              <a:lnSpc>
                <a:spcPct val="80000"/>
              </a:lnSpc>
              <a:buAutoNum type="arabicParenR"/>
            </a:pPr>
            <a:r>
              <a:rPr lang="en-US" altLang="zh-CN" sz="1800" dirty="0" smtClean="0">
                <a:latin typeface="+mj-lt"/>
              </a:rPr>
              <a:t>Restart </a:t>
            </a:r>
            <a:r>
              <a:rPr lang="en-US" altLang="zh-CN" sz="1800" dirty="0">
                <a:latin typeface="+mj-lt"/>
              </a:rPr>
              <a:t>the servo system.</a:t>
            </a:r>
            <a:endParaRPr lang="en-US" altLang="zh-CN" sz="18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11734800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 smtClean="0"/>
              <a:t>3: A04: Over-load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A12,A25,A26,A27</a:t>
            </a:r>
            <a:r>
              <a:rPr lang="zh-CN" altLang="en-US" sz="2000" b="1" dirty="0"/>
              <a:t> </a:t>
            </a:r>
            <a:r>
              <a:rPr lang="en-US" altLang="zh-CN" sz="2000" b="1" dirty="0" smtClean="0"/>
              <a:t>are similar as A04</a:t>
            </a:r>
            <a:r>
              <a:rPr lang="zh-CN" altLang="en-US" sz="2000" b="1" dirty="0"/>
              <a:t>）</a:t>
            </a:r>
            <a:endParaRPr lang="zh-CN" alt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/>
              <a:t>  </a:t>
            </a:r>
            <a:r>
              <a:rPr lang="en-US" altLang="zh-CN" sz="1800" dirty="0" smtClean="0">
                <a:latin typeface="+mj-lt"/>
              </a:rPr>
              <a:t>   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1.Parameter related: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If Pn010 set as 0,please checking the value of Pn005.3 and Pn840.2 according to the   model of the motor. 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       If Pn010 has been set as 1, ignore this possible reason.</a:t>
            </a:r>
            <a:r>
              <a:rPr lang="zh-CN" altLang="en-US" sz="1800" dirty="0" smtClean="0">
                <a:latin typeface="+mj-lt"/>
              </a:rPr>
              <a:t> 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 smtClean="0">
                <a:latin typeface="+mj-lt"/>
              </a:rPr>
              <a:t>2.Wiring related: 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Checking the wiring sequence of U,V,W and making sure they have been connected reliably.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Making sure the grounding cable of the motor and the servo power supply have been connected reliably, 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 smtClean="0">
                <a:latin typeface="+mj-lt"/>
              </a:rPr>
              <a:t>          </a:t>
            </a:r>
            <a:r>
              <a:rPr lang="en-US" altLang="zh-CN" sz="1800" dirty="0" smtClean="0">
                <a:latin typeface="+mj-lt"/>
              </a:rPr>
              <a:t>If the motor has brake, making sure the power supply to the brake is working correctly.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3.Load related: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If above items have been checked without problem, then checking if there any mechanical blocking on the machine.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Monitor the value of UN003, if this value keeps above 70 when running the machine. Please consider bigger motor.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    4.Application programming related: 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       If UN003 much bigger that 100, when start movement, but the value is small during constant speed movement.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       Please consider below 3 possible reasons: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  1) Try smaller acceleration;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         2) Try smaller position loop gain, and bigger value of Pn103;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         3) Limit the output torque of the motor by setting  Pn401,Pn402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10607352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4: </a:t>
            </a:r>
            <a:r>
              <a:rPr lang="en-US" altLang="zh-CN" sz="2000" b="1" dirty="0" smtClean="0"/>
              <a:t>A07: The setting of electronic gear or given pulse frequency is not reasonable</a:t>
            </a:r>
            <a:endParaRPr lang="zh-CN" alt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1. The setting of the electric gear should be meeting below formula: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   The frequency of input pulse train*electric gear/revolution of the encoder&lt;=maximum speed of motor</a:t>
            </a:r>
            <a:endParaRPr lang="en-US" altLang="zh-CN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        2. If Pn010 set as 1, ignoring this point;</a:t>
            </a:r>
            <a:endParaRPr lang="zh-CN" altLang="en-US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 smtClean="0">
                <a:latin typeface="+mj-lt"/>
              </a:rPr>
              <a:t>            </a:t>
            </a:r>
            <a:r>
              <a:rPr lang="en-US" altLang="zh-CN" sz="1800" dirty="0" smtClean="0">
                <a:latin typeface="+mj-lt"/>
              </a:rPr>
              <a:t>If Pn010 set as 0, checking the setting of Pn840.0 according to the model of the motor;</a:t>
            </a:r>
            <a:endParaRPr lang="zh-CN" altLang="en-US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 smtClean="0">
                <a:latin typeface="+mj-lt"/>
              </a:rPr>
              <a:t>        </a:t>
            </a:r>
            <a:r>
              <a:rPr lang="en-US" altLang="zh-CN" sz="1800" dirty="0" smtClean="0">
                <a:latin typeface="+mj-lt"/>
              </a:rPr>
              <a:t>3.Hardware issue of the drive, replace the drive.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9311208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5: </a:t>
            </a:r>
            <a:r>
              <a:rPr lang="en-US" altLang="zh-CN" sz="2000" b="1" dirty="0" smtClean="0"/>
              <a:t>A13: Over-voltage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</a:t>
            </a:r>
            <a:r>
              <a:rPr lang="en-US" altLang="zh-CN" sz="1800" dirty="0">
                <a:latin typeface="+mj-lt"/>
              </a:rPr>
              <a:t>1</a:t>
            </a:r>
            <a:r>
              <a:rPr lang="en-US" altLang="zh-CN" sz="1800" dirty="0" smtClean="0">
                <a:latin typeface="+mj-lt"/>
              </a:rPr>
              <a:t>. Checking the voltage value of the main power supply(L1,L2,L3)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2</a:t>
            </a:r>
            <a:r>
              <a:rPr lang="en-US" altLang="zh-CN" sz="1800" dirty="0" smtClean="0">
                <a:latin typeface="+mj-lt"/>
              </a:rPr>
              <a:t>. If this alarm occurs during the movement, the reason could be the internal bleeding resistor is too small for that kind of application.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Please consider using external bleeding resistor.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>
                <a:latin typeface="+mj-lt"/>
              </a:rPr>
              <a:t>3</a:t>
            </a:r>
            <a:r>
              <a:rPr lang="en-US" altLang="zh-CN" sz="1800" dirty="0" smtClean="0">
                <a:latin typeface="+mj-lt"/>
              </a:rPr>
              <a:t>.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Hardware issue, drive needs to be repaired.</a:t>
            </a:r>
            <a:endParaRPr lang="en-US" altLang="zh-CN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 smtClean="0">
                <a:latin typeface="+mj-lt"/>
              </a:rPr>
              <a:t>Next page is about how to choose the external bleeding resistor.</a:t>
            </a:r>
            <a:endParaRPr lang="en-US" altLang="zh-CN" sz="18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658"/>
            <a:ext cx="5717958" cy="60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6: </a:t>
            </a:r>
            <a:r>
              <a:rPr lang="en-US" altLang="zh-CN" sz="2000" b="1" dirty="0" smtClean="0"/>
              <a:t>A14: Under-voltage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</a:t>
            </a:r>
            <a:r>
              <a:rPr lang="zh-CN" altLang="en-US" sz="1800" dirty="0">
                <a:latin typeface="+mj-lt"/>
              </a:rPr>
              <a:t>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</a:t>
            </a:r>
            <a:r>
              <a:rPr lang="en-US" altLang="zh-CN" sz="1800" dirty="0">
                <a:latin typeface="+mj-lt"/>
              </a:rPr>
              <a:t>1</a:t>
            </a:r>
            <a:r>
              <a:rPr lang="en-US" altLang="zh-CN" sz="1800" dirty="0" smtClean="0">
                <a:latin typeface="+mj-lt"/>
              </a:rPr>
              <a:t>. Checking the connection between</a:t>
            </a:r>
            <a:r>
              <a:rPr lang="zh-CN" altLang="en-US" sz="1800" dirty="0" smtClean="0">
                <a:latin typeface="+mj-lt"/>
              </a:rPr>
              <a:t>⊕</a:t>
            </a:r>
            <a:r>
              <a:rPr lang="en-US" altLang="zh-CN" sz="1800" dirty="0" smtClean="0">
                <a:latin typeface="+mj-lt"/>
              </a:rPr>
              <a:t>1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and </a:t>
            </a:r>
            <a:r>
              <a:rPr lang="zh-CN" altLang="en-US" sz="1800" dirty="0" smtClean="0">
                <a:latin typeface="+mj-lt"/>
              </a:rPr>
              <a:t>⊕</a:t>
            </a:r>
            <a:r>
              <a:rPr lang="en-US" altLang="zh-CN" sz="1800" dirty="0" smtClean="0">
                <a:latin typeface="+mj-lt"/>
              </a:rPr>
              <a:t>2.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2</a:t>
            </a:r>
            <a:r>
              <a:rPr lang="en-US" altLang="zh-CN" sz="1800" dirty="0" smtClean="0">
                <a:latin typeface="+mj-lt"/>
              </a:rPr>
              <a:t>. Checking if the power supply voltage to L1,L2,L3 is too low.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3</a:t>
            </a:r>
            <a:r>
              <a:rPr lang="en-US" altLang="zh-CN" sz="1800" dirty="0" smtClean="0">
                <a:latin typeface="+mj-lt"/>
              </a:rPr>
              <a:t>.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Hardware issue, replace the drive.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1701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9959280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7: </a:t>
            </a:r>
            <a:r>
              <a:rPr lang="en-US" altLang="zh-CN" sz="2000" b="1" dirty="0" smtClean="0"/>
              <a:t>A15: Bleeding resistor error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</a:t>
            </a:r>
            <a:r>
              <a:rPr lang="en-US" altLang="zh-CN" sz="1800" dirty="0">
                <a:latin typeface="+mj-lt"/>
              </a:rPr>
              <a:t>1</a:t>
            </a:r>
            <a:r>
              <a:rPr lang="en-US" altLang="zh-CN" sz="1800" dirty="0" smtClean="0">
                <a:latin typeface="+mj-lt"/>
              </a:rPr>
              <a:t>. Checking if any connection between B2,B3.(Not apply for the drive that below 400w).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>
                <a:latin typeface="+mj-lt"/>
              </a:rPr>
              <a:t>2</a:t>
            </a:r>
            <a:r>
              <a:rPr lang="en-US" altLang="zh-CN" sz="1800" dirty="0" smtClean="0">
                <a:latin typeface="+mj-lt"/>
              </a:rPr>
              <a:t>. Checking the resistance between B1,B3 when disconnected the jumper between B2,B3. The right value should be around the resistance of internal bleeder resistor.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3. If this alarm occurs during the movement, please consider using external bleeding resistor.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4</a:t>
            </a:r>
            <a:r>
              <a:rPr lang="en-US" altLang="zh-CN" sz="1800" dirty="0" smtClean="0">
                <a:latin typeface="+mj-lt"/>
              </a:rPr>
              <a:t>.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Hardware issue, replace drive.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160748"/>
            <a:ext cx="10661358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 smtClean="0"/>
              <a:t>8: A16: Regeneration error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</a:t>
            </a:r>
            <a:r>
              <a:rPr lang="en-US" altLang="zh-CN" sz="1800" dirty="0">
                <a:latin typeface="+mj-lt"/>
              </a:rPr>
              <a:t>1</a:t>
            </a:r>
            <a:r>
              <a:rPr lang="en-US" altLang="zh-CN" sz="1800" dirty="0" smtClean="0">
                <a:latin typeface="+mj-lt"/>
              </a:rPr>
              <a:t>. Checking the connection of U,V,W &amp; grounding wires, making sure these is no short circuit between them.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>
                <a:latin typeface="+mj-lt"/>
              </a:rPr>
              <a:t>2</a:t>
            </a:r>
            <a:r>
              <a:rPr lang="en-US" altLang="zh-CN" sz="1800" dirty="0" smtClean="0">
                <a:latin typeface="+mj-lt"/>
              </a:rPr>
              <a:t>. Make sure the voltage of power supply is not higher than the required value.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3</a:t>
            </a:r>
            <a:r>
              <a:rPr lang="en-US" altLang="zh-CN" sz="1800" dirty="0" smtClean="0">
                <a:latin typeface="+mj-lt"/>
              </a:rPr>
              <a:t>. If this alarm occurs during the movement, please consider using a bigger power external bleeding resistor.</a:t>
            </a:r>
            <a:endParaRPr lang="zh-CN" altLang="en-US" sz="1800" dirty="0">
              <a:latin typeface="+mj-lt"/>
              <a:sym typeface="+mn-ea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      4</a:t>
            </a:r>
            <a:r>
              <a:rPr lang="en-US" altLang="zh-CN" sz="1800" dirty="0" smtClean="0">
                <a:latin typeface="+mj-lt"/>
              </a:rPr>
              <a:t>.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Hardware issue, replace drive.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9718675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9: </a:t>
            </a:r>
            <a:r>
              <a:rPr lang="en-US" altLang="zh-CN" sz="2000" b="1" dirty="0" smtClean="0"/>
              <a:t>A46:</a:t>
            </a:r>
            <a:r>
              <a:rPr lang="zh-CN" altLang="en-US" sz="2000" b="1" dirty="0"/>
              <a:t> </a:t>
            </a:r>
            <a:r>
              <a:rPr lang="en-US" altLang="zh-CN" sz="2000" b="1" dirty="0" smtClean="0"/>
              <a:t>Absolute encoder multi-turn information overflow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</a:t>
            </a:r>
            <a:r>
              <a:rPr lang="en-US" altLang="zh-CN" sz="1800" dirty="0">
                <a:latin typeface="+mj-lt"/>
              </a:rPr>
              <a:t>1</a:t>
            </a:r>
            <a:r>
              <a:rPr lang="en-US" altLang="zh-CN" sz="1800" dirty="0" smtClean="0">
                <a:latin typeface="+mj-lt"/>
              </a:rPr>
              <a:t>. Using absolute motor for below situations: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 1) Motor is running in one direction;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 2) The movement is reciprocating motion, but the actual position is accumulate in one direction.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         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5278120" cy="57741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10: </a:t>
            </a:r>
            <a:r>
              <a:rPr lang="en-US" altLang="zh-CN" sz="2000" b="1" dirty="0" smtClean="0"/>
              <a:t>A47: Battery voltage below 2.5V(A48,A51 are similar as A47)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</a:t>
            </a:r>
            <a:r>
              <a:rPr lang="en-US" altLang="zh-CN" sz="1800" dirty="0">
                <a:latin typeface="+mj-lt"/>
              </a:rPr>
              <a:t>1</a:t>
            </a:r>
            <a:r>
              <a:rPr lang="en-US" altLang="zh-CN" sz="1800" dirty="0" smtClean="0">
                <a:latin typeface="+mj-lt"/>
              </a:rPr>
              <a:t>. Checking the voltage of the battery as below pictures, and make sure the connection is OK.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2</a:t>
            </a:r>
            <a:r>
              <a:rPr lang="en-US" altLang="zh-CN" sz="1800" dirty="0" smtClean="0">
                <a:latin typeface="+mj-lt"/>
              </a:rPr>
              <a:t>. If the voltage of the battery is OK, please try below operations: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         </a:t>
            </a:r>
            <a:endParaRPr lang="zh-CN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39" y="850288"/>
            <a:ext cx="4937113" cy="27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39" y="3624462"/>
            <a:ext cx="5247828" cy="105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39" y="4876500"/>
            <a:ext cx="5577965" cy="140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" y="2604604"/>
            <a:ext cx="4268670" cy="309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89138"/>
            <a:ext cx="5316923" cy="10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9803" y="2106228"/>
            <a:ext cx="3738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Main Contents 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灯片编号占位符 21"/>
          <p:cNvSpPr txBox="1"/>
          <p:nvPr/>
        </p:nvSpPr>
        <p:spPr>
          <a:xfrm>
            <a:off x="9098185" y="642461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79ABE8-78BC-4C81-A756-BE609E22BE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9105" y="1219835"/>
            <a:ext cx="664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alibri" panose="020F0502020204030204" pitchFamily="34" charset="0"/>
              </a:rPr>
              <a:t>Information about drive’s LED display code and Press </a:t>
            </a:r>
            <a:r>
              <a:rPr lang="en-US" altLang="zh-CN" sz="2400" dirty="0" smtClean="0">
                <a:latin typeface="Calibri" panose="020F0502020204030204" pitchFamily="34" charset="0"/>
              </a:rPr>
              <a:t>buttons</a:t>
            </a:r>
            <a:endParaRPr lang="zh-CN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dirty="0" smtClean="0">
                <a:latin typeface="Calibri" panose="020F0502020204030204" pitchFamily="34" charset="0"/>
              </a:rPr>
              <a:t>Troubleshooting for PRONET-PLUS Series</a:t>
            </a:r>
            <a:endParaRPr lang="zh-CN" altLang="en-US" sz="2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alibri" panose="020F0502020204030204" pitchFamily="34" charset="0"/>
              </a:rPr>
              <a:t>Troubleshooting for ED3S </a:t>
            </a:r>
            <a:r>
              <a:rPr lang="en-US" altLang="zh-CN" sz="2400" dirty="0" smtClean="0">
                <a:latin typeface="Calibri" panose="020F0502020204030204" pitchFamily="34" charset="0"/>
              </a:rPr>
              <a:t>Series</a:t>
            </a:r>
            <a:r>
              <a:rPr lang="en-US" altLang="zh-CN" sz="2400" smtClean="0">
                <a:latin typeface="Calibri" panose="020F0502020204030204" pitchFamily="34" charset="0"/>
              </a:rPr>
              <a:t>’ New Alarms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1364" y="814705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The procedures to change the battery are as below:</a:t>
            </a:r>
            <a:endParaRPr lang="en-US" altLang="zh-CN" dirty="0" smtClean="0">
              <a:latin typeface="+mj-lt"/>
            </a:endParaRPr>
          </a:p>
          <a:p>
            <a:r>
              <a:rPr lang="en-US" altLang="zh-CN" dirty="0" smtClean="0">
                <a:latin typeface="+mj-lt"/>
              </a:rPr>
              <a:t>(Please check user’s manual Chapter 4.4.2/4.4.3 for detailed information)</a:t>
            </a:r>
            <a:endParaRPr lang="zh-CN" altLang="en-US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814705"/>
            <a:ext cx="5410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9718675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11: </a:t>
            </a:r>
            <a:r>
              <a:rPr lang="en-US" altLang="zh-CN" sz="2000" b="1" dirty="0" smtClean="0"/>
              <a:t>A50: Serial encoder communication overtime(A44 is similar as A50)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</a:t>
            </a:r>
            <a:r>
              <a:rPr lang="en-US" altLang="zh-CN" sz="1800" dirty="0">
                <a:latin typeface="+mj-lt"/>
              </a:rPr>
              <a:t>1. </a:t>
            </a:r>
            <a:r>
              <a:rPr lang="en-US" altLang="zh-CN" sz="1800" dirty="0" smtClean="0">
                <a:latin typeface="+mj-lt"/>
              </a:rPr>
              <a:t>Checking the encoder cable between CN2 to motor’s encoder, be sure the cable is OK.(For some special machines, please consider flexible cable).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>
                <a:latin typeface="+mj-lt"/>
              </a:rPr>
              <a:t>2. </a:t>
            </a:r>
            <a:r>
              <a:rPr lang="en-US" altLang="zh-CN" sz="1800" dirty="0" smtClean="0">
                <a:latin typeface="+mj-lt"/>
              </a:rPr>
              <a:t>Hardware issue of drive, replace the drive.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3. </a:t>
            </a:r>
            <a:r>
              <a:rPr lang="en-US" altLang="zh-CN" sz="1800" dirty="0" smtClean="0">
                <a:latin typeface="+mj-lt"/>
              </a:rPr>
              <a:t>Encoder hardware issue.(Don’t knock on motor’s shaft and motor’s rear cover)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4. </a:t>
            </a:r>
            <a:r>
              <a:rPr lang="en-US" altLang="zh-CN" sz="1800" dirty="0" smtClean="0">
                <a:latin typeface="+mj-lt"/>
              </a:rPr>
              <a:t>Noise issue, better shielding measures are required.(Shielding ,Grounding, Magnet rings, Filter)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         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9875190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sz="2000" b="1" dirty="0" smtClean="0"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ED3S Product about Some New common Alarms</a:t>
            </a:r>
            <a:endParaRPr lang="en-US" sz="2000" b="1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9718675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1: </a:t>
            </a:r>
            <a:r>
              <a:rPr lang="en-US" altLang="zh-CN" sz="2000" b="1" dirty="0" smtClean="0"/>
              <a:t>A1C: Built-in Fan Error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</a:t>
            </a:r>
            <a:r>
              <a:rPr lang="en-US" altLang="zh-CN" sz="1800" dirty="0" smtClean="0"/>
              <a:t>Solutions:</a:t>
            </a:r>
            <a:endParaRPr lang="en-US" altLang="zh-CN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1. </a:t>
            </a:r>
            <a:r>
              <a:rPr lang="en-US" altLang="zh-CN" sz="1800" dirty="0" smtClean="0"/>
              <a:t>The fan has been blocked by some small material.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</a:t>
            </a:r>
            <a:r>
              <a:rPr lang="en-US" altLang="zh-CN" sz="1800" dirty="0"/>
              <a:t>2. </a:t>
            </a:r>
            <a:r>
              <a:rPr lang="en-US" altLang="zh-CN" sz="1800" dirty="0" smtClean="0"/>
              <a:t>The fan is damaged and needs to be repaired.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         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ED3S Product about Some New common Alarms</a:t>
            </a:r>
            <a:endParaRPr lang="en-US" sz="2000" b="1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9718675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2</a:t>
            </a:r>
            <a:r>
              <a:rPr lang="en-US" altLang="zh-CN" sz="2000" b="1" dirty="0" smtClean="0"/>
              <a:t>: A20: Power Supply Line Lost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  <a:sym typeface="+mn-ea"/>
              </a:rPr>
              <a:t>    </a:t>
            </a:r>
            <a:r>
              <a:rPr lang="en-US" altLang="zh-CN" sz="1800" dirty="0" smtClean="0">
                <a:latin typeface="+mj-lt"/>
                <a:sym typeface="+mn-ea"/>
              </a:rPr>
              <a:t>Solutions:</a:t>
            </a:r>
            <a:endParaRPr lang="en-US" altLang="zh-CN" sz="1800" dirty="0" smtClean="0">
              <a:latin typeface="+mj-lt"/>
              <a:sym typeface="+mn-ea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  <a:sym typeface="+mn-ea"/>
              </a:rPr>
              <a:t> </a:t>
            </a:r>
            <a:r>
              <a:rPr lang="en-US" altLang="zh-CN" sz="1800" dirty="0" smtClean="0">
                <a:latin typeface="+mj-lt"/>
                <a:sym typeface="+mn-ea"/>
              </a:rPr>
              <a:t>          </a:t>
            </a:r>
            <a:r>
              <a:rPr lang="en-US" altLang="zh-CN" sz="1800" dirty="0">
                <a:latin typeface="+mj-lt"/>
                <a:sym typeface="+mn-ea"/>
              </a:rPr>
              <a:t>1. </a:t>
            </a:r>
            <a:r>
              <a:rPr lang="en-US" altLang="zh-CN" sz="1800" dirty="0" smtClean="0">
                <a:latin typeface="+mj-lt"/>
                <a:sym typeface="+mn-ea"/>
              </a:rPr>
              <a:t>The default setting of Pn007.1 is 1, means the power supply to the drive is 3 phases. If the power supply is single phase, Pn007.1 should be set as 0.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         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11622405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/>
              <a:t>3</a:t>
            </a:r>
            <a:r>
              <a:rPr lang="en-US" altLang="zh-CN" sz="2000" b="1" dirty="0"/>
              <a:t>: A47:A47: Battery voltage below 2.5V(A48,A51 are similar as A47</a:t>
            </a:r>
            <a:r>
              <a:rPr lang="en-US" altLang="zh-CN" sz="2000" b="1" dirty="0" smtClean="0"/>
              <a:t>)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</a:t>
            </a:r>
            <a:r>
              <a:rPr lang="zh-CN" altLang="en-US" sz="1800" dirty="0" smtClean="0">
                <a:latin typeface="+mj-lt"/>
              </a:rPr>
              <a:t>：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1. ED3S has different procedures to replacing the battery. After replacing the battery ,ED3S still requires the operation Fn010 and  Fn011. Procedures to replacing the battery are as below:</a:t>
            </a:r>
            <a:r>
              <a:rPr lang="zh-CN" altLang="en-US" sz="1800" dirty="0" smtClean="0">
                <a:latin typeface="+mj-lt"/>
              </a:rPr>
              <a:t>                 </a:t>
            </a:r>
            <a:endParaRPr lang="zh-CN" altLang="en-US" sz="1800" dirty="0"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sz="2000" b="1" dirty="0" smtClean="0"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ED3S Product about Some New common Alarms</a:t>
            </a:r>
            <a:endParaRPr lang="en-US" sz="2000" b="1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5323"/>
            <a:ext cx="5263448" cy="32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70" y="3122620"/>
            <a:ext cx="5537846" cy="294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11622405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 smtClean="0"/>
              <a:t>4: Alarms that related to Full-Closed Loop Control</a:t>
            </a:r>
            <a:endParaRPr lang="zh-CN" alt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 </a:t>
            </a:r>
            <a:r>
              <a:rPr lang="en-US" altLang="zh-CN" sz="1800" dirty="0">
                <a:latin typeface="+mj-lt"/>
              </a:rPr>
              <a:t>A90</a:t>
            </a:r>
            <a:r>
              <a:rPr lang="zh-CN" altLang="en-US" sz="1800" dirty="0">
                <a:latin typeface="+mj-lt"/>
              </a:rPr>
              <a:t>，</a:t>
            </a:r>
            <a:r>
              <a:rPr lang="en-US" altLang="zh-CN" sz="1800" dirty="0">
                <a:latin typeface="+mj-lt"/>
              </a:rPr>
              <a:t>A91</a:t>
            </a:r>
            <a:r>
              <a:rPr lang="zh-CN" altLang="en-US" sz="1800" dirty="0">
                <a:latin typeface="+mj-lt"/>
              </a:rPr>
              <a:t>，</a:t>
            </a:r>
            <a:r>
              <a:rPr lang="en-US" altLang="zh-CN" sz="1800" dirty="0" smtClean="0">
                <a:latin typeface="+mj-lt"/>
              </a:rPr>
              <a:t>A92 are corresponding to the disconnection of second encoder’s A,B,C phase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wiring.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1: Checking the wiring of below terminals: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</a:t>
            </a:r>
            <a:endParaRPr lang="zh-CN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         </a:t>
            </a:r>
            <a:endParaRPr lang="zh-CN" altLang="en-US" sz="1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ED3S Product about Some New common Alarms</a:t>
            </a:r>
            <a:endParaRPr lang="en-US" sz="2000" b="1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949712" y="2672916"/>
          <a:ext cx="8532495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smtClean="0"/>
                        <a:t>Terminal</a:t>
                      </a:r>
                      <a:r>
                        <a:rPr lang="en-US" altLang="zh-CN" baseline="0" dirty="0" smtClean="0"/>
                        <a:t> No.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smtClean="0"/>
                        <a:t>Functions:</a:t>
                      </a:r>
                      <a:endParaRPr lang="zh-CN" alt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1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PG5V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smtClean="0"/>
                        <a:t>PG5V</a:t>
                      </a:r>
                      <a:endParaRPr lang="zh-CN" alt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2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GND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smtClean="0"/>
                        <a:t>GND</a:t>
                      </a:r>
                      <a:endParaRPr lang="zh-CN" alt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3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A+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4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/PA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A-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B+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/PB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B-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C+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/PC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C-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11622405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/>
              <a:t>5. Alarms </a:t>
            </a:r>
            <a:r>
              <a:rPr lang="en-US" altLang="zh-CN" sz="2000" b="1" dirty="0"/>
              <a:t>that related to Full-Closed Loop Control</a:t>
            </a:r>
            <a:r>
              <a:rPr lang="zh-CN" altLang="en-US" sz="1800" dirty="0" smtClean="0"/>
              <a:t>        </a:t>
            </a:r>
            <a:endParaRPr lang="en-US" altLang="zh-CN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A9</a:t>
            </a:r>
            <a:r>
              <a:rPr lang="en-US" sz="1800" dirty="0" smtClean="0">
                <a:latin typeface="+mj-lt"/>
              </a:rPr>
              <a:t>4: Position Deviation Overflow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 1: Checking the value of Pn210.3, be sure the setting count direction is the same as the actual second encoder.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    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2: Checking parameter Pn212 about the revolution of the second encoder.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    </a:t>
            </a:r>
            <a:r>
              <a:rPr lang="en-US" altLang="zh-CN" sz="1800" dirty="0" smtClean="0">
                <a:latin typeface="+mj-lt"/>
              </a:rPr>
              <a:t>3: Changing the Position Deviation Threshold by Pn213.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       </a:t>
            </a:r>
            <a:r>
              <a:rPr lang="en-US" altLang="zh-CN" sz="1800" dirty="0" smtClean="0">
                <a:latin typeface="+mj-lt"/>
              </a:rPr>
              <a:t>4: Increasing the value of Pn102,Pn104 to reduce the following error.</a:t>
            </a:r>
            <a:r>
              <a:rPr lang="zh-CN" altLang="en-US" sz="1800" dirty="0" smtClean="0">
                <a:latin typeface="+mj-lt"/>
              </a:rPr>
              <a:t> </a:t>
            </a:r>
            <a:endParaRPr lang="zh-CN" altLang="en-US" sz="1800" dirty="0"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ED3S Product about Some New common Alarms</a:t>
            </a:r>
            <a:endParaRPr lang="en-US" sz="2000" b="1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41394" y="2132856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Thank you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1160" y="422275"/>
            <a:ext cx="11347234" cy="70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Font typeface="Wingdings" panose="05000000000000000000" charset="0"/>
              <a:buChar char="n"/>
            </a:pPr>
            <a:r>
              <a:rPr kumimoji="0" 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rebuchet MS" panose="020B0603020202020204" pitchFamily="34" charset="0"/>
              </a:rPr>
              <a:t> </a:t>
            </a:r>
            <a:r>
              <a:rPr kumimoji="0" lang="en-US" sz="20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Trebuchet MS" panose="020B0603020202020204" pitchFamily="34" charset="0"/>
              </a:rPr>
              <a:t>Introduction of drive’s press key</a:t>
            </a:r>
            <a:endParaRPr kumimoji="0"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9" y="1451242"/>
            <a:ext cx="3781751" cy="252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77" y="4183951"/>
            <a:ext cx="6446830" cy="21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77" y="1057666"/>
            <a:ext cx="6077130" cy="310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0" y="4183951"/>
            <a:ext cx="5349903" cy="21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859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 smtClean="0">
                <a:latin typeface="Cambria" panose="020405030504060302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Introduction of the LED display code</a:t>
            </a:r>
            <a:endParaRPr lang="zh-CN" sz="2000" b="1" dirty="0">
              <a:latin typeface="Cambria" panose="020405030504060302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4" y="1486024"/>
            <a:ext cx="6657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4" y="3861048"/>
            <a:ext cx="7572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C1DE-F0BD-4907-8E07-A4CF4D5D85CE}" type="slidenum">
              <a:rPr lang="zh-CN" altLang="en-US" smtClean="0"/>
            </a:fld>
            <a:endParaRPr lang="zh-CN" altLang="en-US"/>
          </a:p>
        </p:txBody>
      </p:sp>
      <p:sp>
        <p:nvSpPr>
          <p:cNvPr id="12293" name="Rectangle 24"/>
          <p:cNvSpPr/>
          <p:nvPr>
            <p:custDataLst>
              <p:tags r:id="rId1"/>
            </p:custDataLst>
          </p:nvPr>
        </p:nvSpPr>
        <p:spPr>
          <a:xfrm>
            <a:off x="713105" y="891540"/>
            <a:ext cx="4259580" cy="43180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DEFE8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x-none" sz="1200" b="0" dirty="0">
              <a:latin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83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mbria" panose="020405030504060302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Introduction of the LED display code</a:t>
            </a:r>
            <a:endParaRPr lang="zh-CN" altLang="en-US" sz="2000" b="1" dirty="0">
              <a:latin typeface="Cambria" panose="020405030504060302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0" y="1323340"/>
            <a:ext cx="75819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83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mbria" panose="020405030504060302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Introduction of the LED display code</a:t>
            </a:r>
            <a:endParaRPr lang="zh-CN" altLang="en-US" sz="2000" b="1" dirty="0">
              <a:latin typeface="Cambria" panose="020405030504060302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2" y="1133474"/>
            <a:ext cx="4979079" cy="48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1169650" y="64600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8</a:t>
            </a:r>
            <a:endParaRPr lang="zh-CN" altLang="en-US" sz="1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83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mbria" panose="02040503050406030204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Introduction of the LED display code</a:t>
            </a:r>
            <a:endParaRPr lang="zh-CN" altLang="en-US" sz="2000" b="1" dirty="0">
              <a:latin typeface="Cambria" panose="02040503050406030204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2" y="1052736"/>
            <a:ext cx="6753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1"/>
          <p:cNvSpPr txBox="1"/>
          <p:nvPr/>
        </p:nvSpPr>
        <p:spPr>
          <a:xfrm>
            <a:off x="9098185" y="642461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79ABE8-78BC-4C81-A756-BE609E22BE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219200"/>
            <a:ext cx="8229600" cy="525780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 smtClean="0"/>
              <a:t>1. A01: Parameter breakdown</a:t>
            </a:r>
            <a:endParaRPr lang="zh-CN" alt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1. After backing </a:t>
            </a:r>
            <a:r>
              <a:rPr lang="en-US" altLang="zh-CN" sz="1800" smtClean="0">
                <a:latin typeface="+mj-lt"/>
              </a:rPr>
              <a:t>up drive’s parameters, </a:t>
            </a:r>
            <a:r>
              <a:rPr lang="en-US" altLang="zh-CN" sz="1800" dirty="0" smtClean="0">
                <a:latin typeface="+mj-lt"/>
              </a:rPr>
              <a:t>restore the drive to factory setting by operation Fn001. Operation procedures are as below: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/>
              <a:t>         </a:t>
            </a:r>
            <a:endParaRPr lang="en-US" altLang="zh-CN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456892"/>
            <a:ext cx="5229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37" y="5288992"/>
            <a:ext cx="5276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4780-7EC7-46F7-AF20-D69C4D3D7DC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7254" y="352222"/>
            <a:ext cx="7877908" cy="492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925" tIns="38963" rIns="77925" bIns="38963">
            <a:spAutoFit/>
          </a:bodyPr>
          <a:lstStyle/>
          <a:p>
            <a:pPr marL="290830" indent="-290830">
              <a:lnSpc>
                <a:spcPct val="150000"/>
              </a:lnSpc>
              <a:spcBef>
                <a:spcPts val="1025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Troubleshooting for </a:t>
            </a:r>
            <a:r>
              <a:rPr lang="en-US" altLang="zh-CN" sz="2000" b="1" dirty="0" err="1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Pronet</a:t>
            </a:r>
            <a:r>
              <a:rPr lang="en-US" altLang="zh-CN" sz="2000" b="1" dirty="0"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Plus Series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219200"/>
            <a:ext cx="8879160" cy="5257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000" b="1" dirty="0"/>
              <a:t>2: </a:t>
            </a:r>
            <a:r>
              <a:rPr lang="en-US" altLang="zh-CN" sz="2000" b="1" dirty="0" smtClean="0"/>
              <a:t>A03: Over-speed</a:t>
            </a:r>
            <a:endParaRPr lang="zh-CN" alt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en-US" altLang="zh-CN" sz="1800" dirty="0" smtClean="0">
                <a:latin typeface="+mj-lt"/>
              </a:rPr>
              <a:t>Solutions:</a:t>
            </a:r>
            <a:endParaRPr lang="zh-CN" altLang="en-US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>
                <a:latin typeface="+mj-lt"/>
              </a:rPr>
              <a:t>    </a:t>
            </a:r>
            <a:r>
              <a:rPr lang="zh-CN" altLang="en-US" sz="1800" dirty="0" smtClean="0">
                <a:latin typeface="+mj-lt"/>
              </a:rPr>
              <a:t>  </a:t>
            </a:r>
            <a:r>
              <a:rPr lang="en-US" altLang="zh-CN" sz="1800" dirty="0" smtClean="0">
                <a:latin typeface="+mj-lt"/>
              </a:rPr>
              <a:t> 1. Checking the wiring sequence of U,V,W</a:t>
            </a:r>
            <a:endParaRPr lang="zh-CN" sz="1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sz="1800" dirty="0">
                <a:latin typeface="+mj-lt"/>
              </a:rPr>
              <a:t>       </a:t>
            </a:r>
            <a:r>
              <a:rPr lang="en-US" altLang="zh-CN" sz="1800" dirty="0">
                <a:latin typeface="+mj-lt"/>
              </a:rPr>
              <a:t>2</a:t>
            </a:r>
            <a:r>
              <a:rPr lang="en-US" altLang="zh-CN" sz="1800" dirty="0" smtClean="0">
                <a:latin typeface="+mj-lt"/>
              </a:rPr>
              <a:t>. When multiple servo systems are existing on one machine, make sure that the power cables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are corresponding to the encoder cables one by one to preventing the crossing connections.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1800" dirty="0" smtClean="0">
                <a:latin typeface="+mj-lt"/>
              </a:rPr>
              <a:t>       </a:t>
            </a:r>
            <a:r>
              <a:rPr lang="en-US" altLang="zh-CN" sz="1800" dirty="0" smtClean="0">
                <a:latin typeface="+mj-lt"/>
              </a:rPr>
              <a:t>3. Checking the setting value of electric gear: The frequency of input pulse train command*electric gear value/per revolution of the encoder &lt; =4500(The maximum speed of the motor)</a:t>
            </a:r>
            <a:endParaRPr lang="en-US" altLang="zh-CN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     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4. If the motor has absolute encoder, please try the encoder phase angel adjusting operation Fn014/Fn012.(For the end user or the OEM customer, Please contact ESTUN before operating these two operations)</a:t>
            </a:r>
            <a:endParaRPr lang="en-US" altLang="zh-CN" sz="1800" dirty="0" smtClean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sz="1800" dirty="0" smtClean="0"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REFSHAPE" val="265425028"/>
</p:tagLst>
</file>

<file path=ppt/tags/tag11.xml><?xml version="1.0" encoding="utf-8"?>
<p:tagLst xmlns:p="http://schemas.openxmlformats.org/presentationml/2006/main">
  <p:tag name="REFSHAPE" val="265425028"/>
</p:tagLst>
</file>

<file path=ppt/tags/tag12.xml><?xml version="1.0" encoding="utf-8"?>
<p:tagLst xmlns:p="http://schemas.openxmlformats.org/presentationml/2006/main">
  <p:tag name="REFSHAPE" val="265425028"/>
</p:tagLst>
</file>

<file path=ppt/tags/tag13.xml><?xml version="1.0" encoding="utf-8"?>
<p:tagLst xmlns:p="http://schemas.openxmlformats.org/presentationml/2006/main">
  <p:tag name="REFSHAPE" val="265425028"/>
</p:tagLst>
</file>

<file path=ppt/tags/tag14.xml><?xml version="1.0" encoding="utf-8"?>
<p:tagLst xmlns:p="http://schemas.openxmlformats.org/presentationml/2006/main">
  <p:tag name="REFSHAPE" val="265425028"/>
</p:tagLst>
</file>

<file path=ppt/tags/tag15.xml><?xml version="1.0" encoding="utf-8"?>
<p:tagLst xmlns:p="http://schemas.openxmlformats.org/presentationml/2006/main">
  <p:tag name="REFSHAPE" val="265425028"/>
</p:tagLst>
</file>

<file path=ppt/tags/tag16.xml><?xml version="1.0" encoding="utf-8"?>
<p:tagLst xmlns:p="http://schemas.openxmlformats.org/presentationml/2006/main">
  <p:tag name="REFSHAPE" val="265425028"/>
</p:tagLst>
</file>

<file path=ppt/tags/tag17.xml><?xml version="1.0" encoding="utf-8"?>
<p:tagLst xmlns:p="http://schemas.openxmlformats.org/presentationml/2006/main">
  <p:tag name="REFSHAPE" val="265425028"/>
</p:tagLst>
</file>

<file path=ppt/tags/tag18.xml><?xml version="1.0" encoding="utf-8"?>
<p:tagLst xmlns:p="http://schemas.openxmlformats.org/presentationml/2006/main">
  <p:tag name="REFSHAPE" val="265425028"/>
</p:tagLst>
</file>

<file path=ppt/tags/tag19.xml><?xml version="1.0" encoding="utf-8"?>
<p:tagLst xmlns:p="http://schemas.openxmlformats.org/presentationml/2006/main">
  <p:tag name="KSO_WM_UNIT_TABLE_BEAUTIFY" val="smartTable{614cf0e6-0733-43d2-bd03-66a61efe9f39}"/>
</p:tagLst>
</file>

<file path=ppt/tags/tag2.xml><?xml version="1.0" encoding="utf-8"?>
<p:tagLst xmlns:p="http://schemas.openxmlformats.org/presentationml/2006/main">
  <p:tag name="THINKCELLSHAPEDONOTDELETE" val="pthqh9qpaKUq4FjzASR4Knw"/>
</p:tagLst>
</file>

<file path=ppt/tags/tag20.xml><?xml version="1.0" encoding="utf-8"?>
<p:tagLst xmlns:p="http://schemas.openxmlformats.org/presentationml/2006/main">
  <p:tag name="REFSHAPE" val="265425028"/>
</p:tagLst>
</file>

<file path=ppt/tags/tag3.xml><?xml version="1.0" encoding="utf-8"?>
<p:tagLst xmlns:p="http://schemas.openxmlformats.org/presentationml/2006/main">
  <p:tag name="REFSHAPE" val="265425028"/>
</p:tagLst>
</file>

<file path=ppt/tags/tag4.xml><?xml version="1.0" encoding="utf-8"?>
<p:tagLst xmlns:p="http://schemas.openxmlformats.org/presentationml/2006/main">
  <p:tag name="REFSHAPE" val="265425028"/>
</p:tagLst>
</file>

<file path=ppt/tags/tag5.xml><?xml version="1.0" encoding="utf-8"?>
<p:tagLst xmlns:p="http://schemas.openxmlformats.org/presentationml/2006/main">
  <p:tag name="REFSHAPE" val="265425028"/>
</p:tagLst>
</file>

<file path=ppt/tags/tag6.xml><?xml version="1.0" encoding="utf-8"?>
<p:tagLst xmlns:p="http://schemas.openxmlformats.org/presentationml/2006/main">
  <p:tag name="REFSHAPE" val="265425028"/>
</p:tagLst>
</file>

<file path=ppt/tags/tag7.xml><?xml version="1.0" encoding="utf-8"?>
<p:tagLst xmlns:p="http://schemas.openxmlformats.org/presentationml/2006/main">
  <p:tag name="REFSHAPE" val="265425028"/>
</p:tagLst>
</file>

<file path=ppt/tags/tag8.xml><?xml version="1.0" encoding="utf-8"?>
<p:tagLst xmlns:p="http://schemas.openxmlformats.org/presentationml/2006/main">
  <p:tag name="REFSHAPE" val="265425028"/>
</p:tagLst>
</file>

<file path=ppt/tags/tag9.xml><?xml version="1.0" encoding="utf-8"?>
<p:tagLst xmlns:p="http://schemas.openxmlformats.org/presentationml/2006/main">
  <p:tag name="REFSHAPE" val="265425028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9101</Words>
  <Application>WPS 演示</Application>
  <PresentationFormat>自定义</PresentationFormat>
  <Paragraphs>332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PMingLiU</vt:lpstr>
      <vt:lpstr>PMingLiU-ExtB</vt:lpstr>
      <vt:lpstr>微软雅黑</vt:lpstr>
      <vt:lpstr>Arial Unicode MS</vt:lpstr>
      <vt:lpstr>Calibri</vt:lpstr>
      <vt:lpstr>Wingdings</vt:lpstr>
      <vt:lpstr>Trebuchet MS</vt:lpstr>
      <vt:lpstr>Cambria</vt:lpstr>
      <vt:lpstr>Arial Unicode MS</vt:lpstr>
      <vt:lpstr>等线 Light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2018年通用伺服产品切换_20180401</dc:title>
  <dc:creator>Chandler Lu</dc:creator>
  <cp:lastModifiedBy>X-Noeva</cp:lastModifiedBy>
  <cp:revision>546</cp:revision>
  <dcterms:created xsi:type="dcterms:W3CDTF">2017-07-17T02:40:00Z</dcterms:created>
  <dcterms:modified xsi:type="dcterms:W3CDTF">2020-03-18T08:39:49Z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2018年通用伺服产品切换_20180401</vt:lpwstr>
  </property>
  <property fmtid="{D5CDD505-2E9C-101B-9397-08002B2CF9AE}" pid="3" name="SlideDescription">
    <vt:lpwstr/>
  </property>
  <property fmtid="{D5CDD505-2E9C-101B-9397-08002B2CF9AE}" pid="4" name="KSORubyTemplateID">
    <vt:lpwstr>2</vt:lpwstr>
  </property>
  <property fmtid="{D5CDD505-2E9C-101B-9397-08002B2CF9AE}" pid="5" name="KSOProductBuildVer">
    <vt:lpwstr>2052-11.1.0.9513</vt:lpwstr>
  </property>
</Properties>
</file>